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308" r:id="rId3"/>
    <p:sldId id="274" r:id="rId4"/>
    <p:sldId id="316" r:id="rId5"/>
    <p:sldId id="273" r:id="rId6"/>
    <p:sldId id="315" r:id="rId7"/>
    <p:sldId id="327" r:id="rId8"/>
    <p:sldId id="306" r:id="rId9"/>
    <p:sldId id="281" r:id="rId10"/>
    <p:sldId id="256" r:id="rId11"/>
    <p:sldId id="333" r:id="rId12"/>
    <p:sldId id="338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96" autoAdjust="0"/>
  </p:normalViewPr>
  <p:slideViewPr>
    <p:cSldViewPr>
      <p:cViewPr varScale="1">
        <p:scale>
          <a:sx n="100" d="100"/>
          <a:sy n="10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69C5-6B7C-4AA7-94EC-F51ED282FA42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1DD4-2C98-408F-AAA8-346287CCF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9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51A243-A919-4CF4-91C6-01BF0E6B7D8C}" type="slidenum">
              <a:rPr lang="ru-RU"/>
              <a:pPr eaLnBrk="1" hangingPunct="1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1CA463-DE68-4E20-8C63-39F0702D84C6}" type="slidenum">
              <a:rPr lang="ru-RU"/>
              <a:pPr eaLnBrk="1" hangingPunct="1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4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8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34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97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1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24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0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4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7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3215-DDE8-483A-871C-82964010AD8E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3B5494-3A18-4B60-B0B3-305F876AE9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АМА\Рамки и т д\Рамки и т д\Фоновые рисунки\2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2713" y="149732"/>
            <a:ext cx="7573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Развитие творческих способностей</a:t>
            </a:r>
            <a:endParaRPr kumimoji="0" lang="en-US" sz="4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ropis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 младших школьников</a:t>
            </a:r>
            <a:endParaRPr kumimoji="0" lang="en-US" sz="4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ropisi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 на уроках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ropisi" pitchFamily="2" charset="0"/>
                <a:ea typeface="Calibri" pitchFamily="34" charset="0"/>
                <a:cs typeface="Times New Roman" pitchFamily="18" charset="0"/>
              </a:rPr>
              <a:t>русского языка и литературного чтения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ropis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593" y="5517232"/>
            <a:ext cx="58452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Propisi" pitchFamily="2" charset="0"/>
              </a:rPr>
              <a:t>МОУ  СОШ № </a:t>
            </a:r>
            <a:r>
              <a:rPr lang="ru-RU" sz="4000" b="1" dirty="0" smtClean="0">
                <a:solidFill>
                  <a:schemeClr val="bg1"/>
                </a:solidFill>
                <a:latin typeface="Propisi" pitchFamily="2" charset="0"/>
              </a:rPr>
              <a:t>32 </a:t>
            </a:r>
            <a:r>
              <a:rPr lang="ru-RU" sz="2800" b="1" dirty="0" smtClean="0">
                <a:solidFill>
                  <a:schemeClr val="bg1"/>
                </a:solidFill>
                <a:latin typeface="Propisi" pitchFamily="2" charset="0"/>
              </a:rPr>
              <a:t> МО г. Подольск</a:t>
            </a:r>
          </a:p>
          <a:p>
            <a:pPr algn="r"/>
            <a:r>
              <a:rPr lang="ru-RU" sz="2800" b="1" dirty="0" err="1" smtClean="0">
                <a:solidFill>
                  <a:schemeClr val="bg1"/>
                </a:solidFill>
                <a:latin typeface="Propisi" pitchFamily="2" charset="0"/>
              </a:rPr>
              <a:t>Петресова</a:t>
            </a:r>
            <a:r>
              <a:rPr lang="ru-RU" sz="2800" b="1" dirty="0" smtClean="0">
                <a:solidFill>
                  <a:schemeClr val="bg1"/>
                </a:solidFill>
                <a:latin typeface="Propisi" pitchFamily="2" charset="0"/>
              </a:rPr>
              <a:t> Светлана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7858180" cy="6858000"/>
          </a:xfrm>
          <a:prstGeom prst="rect">
            <a:avLst/>
          </a:prstGeom>
          <a:noFill/>
        </p:spPr>
      </p:pic>
      <p:pic>
        <p:nvPicPr>
          <p:cNvPr id="7" name="Picture 3" descr="C:\Documents and Settings\MAXIM\Мои документы\Документы сканера\разв зад1.jpg"/>
          <p:cNvPicPr>
            <a:picLocks noChangeAspect="1" noChangeArrowheads="1"/>
          </p:cNvPicPr>
          <p:nvPr/>
        </p:nvPicPr>
        <p:blipFill>
          <a:blip r:embed="rId3" cstate="print"/>
          <a:srcRect b="33446"/>
          <a:stretch>
            <a:fillRect/>
          </a:stretch>
        </p:blipFill>
        <p:spPr bwMode="auto">
          <a:xfrm>
            <a:off x="1331640" y="260648"/>
            <a:ext cx="6552728" cy="59708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2276872"/>
            <a:ext cx="154561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dirty="0"/>
              <a:t>к</a:t>
            </a:r>
            <a:r>
              <a:rPr lang="ru-RU" sz="2400" dirty="0" smtClean="0"/>
              <a:t>расный</a:t>
            </a:r>
          </a:p>
          <a:p>
            <a:endParaRPr lang="ru-RU" sz="2400" b="1" dirty="0" smtClean="0"/>
          </a:p>
          <a:p>
            <a:r>
              <a:rPr lang="ru-RU" sz="2400" dirty="0"/>
              <a:t>з</a:t>
            </a:r>
            <a:r>
              <a:rPr lang="ru-RU" sz="2400" dirty="0" smtClean="0"/>
              <a:t>атяжной</a:t>
            </a:r>
          </a:p>
          <a:p>
            <a:endParaRPr lang="ru-RU" sz="1600" b="1" dirty="0" smtClean="0"/>
          </a:p>
          <a:p>
            <a:r>
              <a:rPr lang="ru-RU" sz="2400" dirty="0"/>
              <a:t>с</a:t>
            </a:r>
            <a:r>
              <a:rPr lang="ru-RU" sz="2400" dirty="0" smtClean="0"/>
              <a:t>тарый</a:t>
            </a:r>
            <a:endParaRPr lang="ru-RU" sz="1200" dirty="0" smtClean="0"/>
          </a:p>
          <a:p>
            <a:endParaRPr lang="ru-RU" b="1" dirty="0" smtClean="0"/>
          </a:p>
          <a:p>
            <a:r>
              <a:rPr lang="ru-RU" sz="2400" dirty="0"/>
              <a:t>к</a:t>
            </a:r>
            <a:r>
              <a:rPr lang="ru-RU" sz="2400" dirty="0" smtClean="0"/>
              <a:t>олючий</a:t>
            </a:r>
          </a:p>
          <a:p>
            <a:endParaRPr lang="ru-RU" sz="1400" b="1" dirty="0" smtClean="0"/>
          </a:p>
          <a:p>
            <a:r>
              <a:rPr lang="ru-RU" sz="2400" dirty="0" smtClean="0"/>
              <a:t>горькое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039" y="4979092"/>
            <a:ext cx="1304657" cy="186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371600"/>
          </a:xfrm>
        </p:spPr>
        <p:txBody>
          <a:bodyPr/>
          <a:lstStyle/>
          <a:p>
            <a:pPr eaLnBrk="1" hangingPunct="1"/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</a:rPr>
              <a:t>Буриме( стихотворение, сочиняемое на заданные рифмы)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ru-RU" sz="2600" dirty="0" smtClean="0">
                <a:solidFill>
                  <a:srgbClr val="0070C0"/>
                </a:solidFill>
              </a:rPr>
              <a:t>***</a:t>
            </a:r>
          </a:p>
          <a:p>
            <a:pPr eaLnBrk="1" hangingPunct="1"/>
            <a:r>
              <a:rPr lang="ru-RU" sz="2600" dirty="0" smtClean="0"/>
              <a:t>Жили </a:t>
            </a:r>
            <a:r>
              <a:rPr lang="ru-RU" sz="2600" dirty="0" smtClean="0">
                <a:solidFill>
                  <a:srgbClr val="0066FF"/>
                </a:solidFill>
              </a:rPr>
              <a:t>мышки,</a:t>
            </a:r>
          </a:p>
          <a:p>
            <a:pPr eaLnBrk="1" hangingPunct="1"/>
            <a:r>
              <a:rPr lang="ru-RU" sz="2600" dirty="0" smtClean="0"/>
              <a:t>Любили </a:t>
            </a:r>
            <a:r>
              <a:rPr lang="ru-RU" sz="2600" dirty="0" smtClean="0">
                <a:solidFill>
                  <a:srgbClr val="0066FF"/>
                </a:solidFill>
              </a:rPr>
              <a:t>книжки,</a:t>
            </a:r>
            <a:r>
              <a:rPr lang="ru-RU" sz="2600" dirty="0" smtClean="0"/>
              <a:t> </a:t>
            </a:r>
          </a:p>
          <a:p>
            <a:pPr eaLnBrk="1" hangingPunct="1"/>
            <a:r>
              <a:rPr lang="ru-RU" sz="2600" dirty="0" smtClean="0"/>
              <a:t>Любили </a:t>
            </a:r>
            <a:r>
              <a:rPr lang="ru-RU" sz="2600" dirty="0" smtClean="0">
                <a:solidFill>
                  <a:srgbClr val="0066FF"/>
                </a:solidFill>
              </a:rPr>
              <a:t>читать,</a:t>
            </a:r>
          </a:p>
          <a:p>
            <a:pPr eaLnBrk="1" hangingPunct="1"/>
            <a:r>
              <a:rPr lang="ru-RU" sz="2600" dirty="0" smtClean="0"/>
              <a:t>Но больше всего </a:t>
            </a:r>
            <a:r>
              <a:rPr lang="ru-RU" sz="2600" dirty="0" smtClean="0">
                <a:solidFill>
                  <a:srgbClr val="0066FF"/>
                </a:solidFill>
              </a:rPr>
              <a:t>жевать</a:t>
            </a:r>
          </a:p>
          <a:p>
            <a:pPr marL="0" indent="0" eaLnBrk="1" hangingPunct="1">
              <a:buNone/>
            </a:pPr>
            <a:r>
              <a:rPr lang="ru-RU" sz="2600" dirty="0" smtClean="0">
                <a:solidFill>
                  <a:srgbClr val="0066FF"/>
                </a:solidFill>
              </a:rPr>
              <a:t>***</a:t>
            </a:r>
            <a:endParaRPr lang="ru-RU" sz="2600" dirty="0" smtClean="0"/>
          </a:p>
          <a:p>
            <a:pPr eaLnBrk="1" hangingPunct="1"/>
            <a:r>
              <a:rPr lang="ru-RU" sz="2600" dirty="0" smtClean="0"/>
              <a:t>Серенькие </a:t>
            </a:r>
            <a:r>
              <a:rPr lang="ru-RU" sz="2600" dirty="0" smtClean="0">
                <a:solidFill>
                  <a:srgbClr val="0066FF"/>
                </a:solidFill>
              </a:rPr>
              <a:t>мышки</a:t>
            </a:r>
          </a:p>
          <a:p>
            <a:pPr eaLnBrk="1" hangingPunct="1"/>
            <a:r>
              <a:rPr lang="ru-RU" sz="2600" dirty="0" smtClean="0"/>
              <a:t>Купили три </a:t>
            </a:r>
            <a:r>
              <a:rPr lang="ru-RU" sz="2600" dirty="0" smtClean="0">
                <a:solidFill>
                  <a:srgbClr val="0066FF"/>
                </a:solidFill>
              </a:rPr>
              <a:t>книжки.</a:t>
            </a:r>
          </a:p>
          <a:p>
            <a:pPr eaLnBrk="1" hangingPunct="1"/>
            <a:r>
              <a:rPr lang="ru-RU" sz="2600" dirty="0" smtClean="0"/>
              <a:t>Одну начали </a:t>
            </a:r>
            <a:r>
              <a:rPr lang="ru-RU" sz="2600" dirty="0" smtClean="0">
                <a:solidFill>
                  <a:srgbClr val="0066FF"/>
                </a:solidFill>
              </a:rPr>
              <a:t>читать,</a:t>
            </a:r>
          </a:p>
          <a:p>
            <a:pPr eaLnBrk="1" hangingPunct="1"/>
            <a:r>
              <a:rPr lang="ru-RU" sz="2600" dirty="0" smtClean="0"/>
              <a:t>А остальные </a:t>
            </a:r>
            <a:r>
              <a:rPr lang="ru-RU" sz="2600" dirty="0" smtClean="0">
                <a:solidFill>
                  <a:srgbClr val="0066FF"/>
                </a:solidFill>
              </a:rPr>
              <a:t>жевать</a:t>
            </a:r>
            <a:r>
              <a:rPr lang="ru-RU" sz="2600" dirty="0">
                <a:solidFill>
                  <a:srgbClr val="0066FF"/>
                </a:solidFill>
              </a:rPr>
              <a:t>.</a:t>
            </a:r>
            <a:endParaRPr lang="ru-RU" sz="2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67869"/>
            <a:ext cx="3153621" cy="277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692696"/>
            <a:ext cx="6347714" cy="534866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Синквейн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является быстрым, мощным инструментом для анализа, синтеза и обобщения понятия и информации. Он учит осмысленно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понятия и определять свое отношение к рассматриваемой проблеме, используя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всего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5 строк. 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761656"/>
            <a:ext cx="260985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АМА\Рамки и т д\Рамки и т д\Фоновые рисунки\2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2037622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48680"/>
            <a:ext cx="7272808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- не кувшин, который </a:t>
            </a:r>
            <a:endParaRPr lang="ru-RU" sz="4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наполнить, а лампада, </a:t>
            </a:r>
            <a:endParaRPr lang="ru-RU" sz="4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Которую надо зажечь.</a:t>
            </a:r>
            <a:endParaRPr lang="ru-RU" sz="4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49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Каждый ребёнок по природе – творец, мечтатель и фантазёр.</a:t>
            </a:r>
            <a:endParaRPr lang="ru-RU" sz="4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968" y="3356992"/>
            <a:ext cx="454082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404664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 можно разделить на несколько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уровней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этапов: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(элементы творчества в обычной, исполнительской деятельности, например, игры) - проходит чаще в 1-2 классах.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(творчество в изучении языка, например) проходит во 2-3 классах.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Самовыражение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различные виды деятельности (например, различные сочинения), проходит больше в 3-4 классах.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396552" y="4190316"/>
            <a:ext cx="84670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развитие доступно каждому ребёнку.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0724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значение воображению придавал Л.С. Выготский: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«Активизация воображения личности не происходит сама по себе, а для этого необходимо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целенаправленное психолого-педагогическое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воздействие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28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789040"/>
            <a:ext cx="6096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116632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Сухомлинский В.А. говорил: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каждом ребенке дремлет птица, которую нужно разбудить для полета. Творчество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имя этой волшебной птицы!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раньше ребенок разбудит в себе эту птицу, чем раньше научится видеть красоту окружающего мира, понимать язык природы, музыки, поэзии, радоваться и удивляться, тем ярче, эмоциональнее, чище он будет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197" y="4086950"/>
            <a:ext cx="4714875" cy="277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675216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Урок-утренник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«Идет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волшебница - зима»:</a:t>
            </a:r>
            <a:endParaRPr lang="ru-RU" sz="24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6248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творческих работ учащихся по теме.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6248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чтецов.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6248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Инсценировка отдельных произведений.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6248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знатоков загадок о зиме.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ru-RU" sz="24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238882"/>
            <a:ext cx="4680521" cy="26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Виды работ творческого характера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6984776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dirty="0" smtClean="0"/>
              <a:t>написать сочинение  по  картинкам;</a:t>
            </a:r>
          </a:p>
          <a:p>
            <a:pPr eaLnBrk="1" hangingPunct="1"/>
            <a:r>
              <a:rPr lang="ru-RU" sz="2600" dirty="0" smtClean="0"/>
              <a:t>сочинение   с   грамматическим   заданием,   с   элементами    сравнительной характеристики, подготовить доклад,  написать  сказку,  составить  сценарий;</a:t>
            </a:r>
          </a:p>
          <a:p>
            <a:pPr eaLnBrk="1" hangingPunct="1"/>
            <a:r>
              <a:rPr lang="ru-RU" sz="2600" dirty="0" smtClean="0"/>
              <a:t>сочинение —  рассуждение,  сочинение  с  элементами  описания, сочинение-миниатюра.</a:t>
            </a:r>
          </a:p>
          <a:p>
            <a:pPr marL="0" indent="0" eaLnBrk="1" hangingPunct="1">
              <a:buNone/>
            </a:pPr>
            <a:r>
              <a:rPr lang="ru-RU" sz="2600" dirty="0" smtClean="0"/>
              <a:t>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789040"/>
            <a:ext cx="210035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Сможешь ли ты отыскать связь между, на первый взгляд,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не связанными </a:t>
            </a:r>
            <a:r>
              <a:rPr lang="ru-RU" sz="3100" dirty="0"/>
              <a:t>друг с другом событиями? Объясни, как всё происходило. </a:t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endParaRPr lang="ru-RU" b="1" dirty="0"/>
          </a:p>
          <a:p>
            <a:endParaRPr lang="ru-RU" dirty="0" smtClean="0"/>
          </a:p>
          <a:p>
            <a:r>
              <a:rPr lang="ru-RU" sz="3600" dirty="0"/>
              <a:t>Белка, </a:t>
            </a:r>
            <a:r>
              <a:rPr lang="ru-RU" sz="3600" dirty="0" smtClean="0"/>
              <a:t>    сидя </a:t>
            </a:r>
            <a:r>
              <a:rPr lang="ru-RU" sz="3600" dirty="0"/>
              <a:t>на дереве, </a:t>
            </a:r>
            <a:r>
              <a:rPr lang="ru-RU" sz="3600" dirty="0" smtClean="0"/>
              <a:t>          упустила </a:t>
            </a:r>
            <a:r>
              <a:rPr lang="ru-RU" sz="3600" dirty="0"/>
              <a:t>шишку.</a:t>
            </a:r>
          </a:p>
          <a:p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91" y="4149080"/>
            <a:ext cx="392620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А\Рамки и т д\Рамки и т д\Фоновые рисунки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7929618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MAXIM\Мои документы\Документы сканера\разв зад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68660"/>
            <a:ext cx="6624736" cy="6120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84168" y="2564904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молчать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326926" y="3461828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столяр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437112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сад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5373216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+mj-lt"/>
              </a:rPr>
              <a:t>ступени</a:t>
            </a:r>
            <a:endParaRPr lang="ru-RU" sz="2000" i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17" y="5049116"/>
            <a:ext cx="1304882" cy="186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719</TotalTime>
  <Words>375</Words>
  <Application>Microsoft Office PowerPoint</Application>
  <PresentationFormat>Экран (4:3)</PresentationFormat>
  <Paragraphs>64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Propisi</vt:lpstr>
      <vt:lpstr>Times New Roman</vt:lpstr>
      <vt:lpstr>Trebuchet MS</vt:lpstr>
      <vt:lpstr>Wingdings 3</vt:lpstr>
      <vt:lpstr>Грань</vt:lpstr>
      <vt:lpstr>Презентация PowerPoint</vt:lpstr>
      <vt:lpstr> Каждый ребёнок по природе – творец, мечтатель и фантазёр.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работ творческого характера</vt:lpstr>
      <vt:lpstr>Сможешь ли ты отыскать связь между, на первый взгляд,  не связанными друг с другом событиями? Объясни, как всё происходило.   </vt:lpstr>
      <vt:lpstr>Презентация PowerPoint</vt:lpstr>
      <vt:lpstr>Презентация PowerPoint</vt:lpstr>
      <vt:lpstr>Буриме( стихотворение, сочиняемое на заданные рифмы)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Ирина</cp:lastModifiedBy>
  <cp:revision>66</cp:revision>
  <dcterms:created xsi:type="dcterms:W3CDTF">2012-02-05T04:56:51Z</dcterms:created>
  <dcterms:modified xsi:type="dcterms:W3CDTF">2014-03-22T10:31:23Z</dcterms:modified>
</cp:coreProperties>
</file>